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74" r:id="rId16"/>
    <p:sldId id="261" r:id="rId17"/>
    <p:sldId id="262" r:id="rId18"/>
    <p:sldId id="265" r:id="rId19"/>
    <p:sldId id="284" r:id="rId20"/>
    <p:sldId id="278" r:id="rId21"/>
    <p:sldId id="279" r:id="rId22"/>
    <p:sldId id="283" r:id="rId23"/>
    <p:sldId id="281" r:id="rId24"/>
    <p:sldId id="276" r:id="rId25"/>
    <p:sldId id="258" r:id="rId26"/>
    <p:sldId id="280" r:id="rId27"/>
    <p:sldId id="259" r:id="rId28"/>
    <p:sldId id="273" r:id="rId29"/>
    <p:sldId id="26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CA"/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2"/>
    <p:restoredTop sz="94710"/>
  </p:normalViewPr>
  <p:slideViewPr>
    <p:cSldViewPr snapToGrid="0">
      <p:cViewPr varScale="1">
        <p:scale>
          <a:sx n="137" d="100"/>
          <a:sy n="137" d="100"/>
        </p:scale>
        <p:origin x="20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数式や論文の文章は、平易に書こうとしてもうまくいかない。</a:t>
            </a:r>
            <a:endParaRPr kumimoji="1" lang="en-US" altLang="ja-JP" dirty="0"/>
          </a:p>
          <a:p>
            <a:r>
              <a:rPr kumimoji="1" lang="ja-JP" altLang="en-US"/>
              <a:t>それと同じ事を今回のプログラミングでは言える。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20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06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2.jpg!d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45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350"/>
            <a:ext cx="7886700" cy="4248557"/>
          </a:xfrm>
        </p:spPr>
        <p:txBody>
          <a:bodyPr>
            <a:normAutofit/>
          </a:bodyPr>
          <a:lstStyle/>
          <a:p>
            <a:r>
              <a:rPr kumimoji="1" lang="ja-JP" altLang="en-US" sz="2400" b="1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pPr lvl="1"/>
            <a:r>
              <a:rPr kumimoji="1" lang="ja-JP" altLang="en-US" sz="2000"/>
              <a:t>割合の近似値から、求まる。</a:t>
            </a:r>
            <a:endParaRPr kumimoji="1" lang="en-US" altLang="ja-JP" sz="2000" dirty="0"/>
          </a:p>
          <a:p>
            <a:pPr lvl="1"/>
            <a:r>
              <a:rPr lang="ja-JP" altLang="en-US" sz="2000"/>
              <a:t>割合近似値が多数あれば、同じ分母なら</a:t>
            </a:r>
            <a:r>
              <a:rPr lang="en-US" altLang="ja-JP" sz="2000" dirty="0"/>
              <a:t>1</a:t>
            </a:r>
            <a:r>
              <a:rPr lang="ja-JP" altLang="en-US" sz="2000"/>
              <a:t>個に定まり得る。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ja-JP" altLang="en-US" sz="2400" b="1"/>
              <a:t>割合数値の記載文書</a:t>
            </a:r>
            <a:r>
              <a:rPr lang="ja-JP" altLang="en-US" sz="2400"/>
              <a:t>の完成度が分かる</a:t>
            </a:r>
            <a:r>
              <a:rPr lang="en-US" altLang="ja-JP" sz="2000" dirty="0"/>
              <a:t>(</a:t>
            </a:r>
            <a:r>
              <a:rPr lang="ja-JP" altLang="en-US" sz="2000"/>
              <a:t>部分的に訂正可能</a:t>
            </a:r>
            <a:r>
              <a:rPr lang="en-US" altLang="ja-JP" sz="2000" dirty="0"/>
              <a:t>)</a:t>
            </a:r>
            <a:r>
              <a:rPr lang="en-US" altLang="ja-JP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数値の計算の仕方について、文書の</a:t>
            </a:r>
            <a:r>
              <a:rPr lang="ja-JP" altLang="en-US" sz="1700" u="sng"/>
              <a:t>解説に間違い</a:t>
            </a:r>
            <a:r>
              <a:rPr lang="ja-JP" altLang="en-US" sz="1700"/>
              <a:t>はないか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近似の計算に不備は無いか</a:t>
            </a:r>
            <a:r>
              <a:rPr lang="en-US" altLang="ja-JP" sz="1700" dirty="0"/>
              <a:t>?</a:t>
            </a:r>
            <a:r>
              <a:rPr lang="ja-JP" altLang="en-US" sz="1700"/>
              <a:t> </a:t>
            </a:r>
            <a:r>
              <a:rPr lang="en-US" altLang="ja-JP" sz="1700" dirty="0"/>
              <a:t>(</a:t>
            </a:r>
            <a:r>
              <a:rPr lang="ja-JP" altLang="en-US" sz="1700"/>
              <a:t>同じ数を</a:t>
            </a:r>
            <a:r>
              <a:rPr lang="en-US" altLang="ja-JP" sz="1700" u="sng" dirty="0"/>
              <a:t>2</a:t>
            </a:r>
            <a:r>
              <a:rPr lang="ja-JP" altLang="en-US" sz="1700" u="sng"/>
              <a:t>回近似</a:t>
            </a:r>
            <a:r>
              <a:rPr lang="ja-JP" altLang="en-US" sz="1700"/>
              <a:t>するなど</a:t>
            </a:r>
            <a:r>
              <a:rPr lang="en-US" altLang="ja-JP" sz="17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割合を計算するときに、</a:t>
            </a:r>
            <a:r>
              <a:rPr lang="ja-JP" altLang="en-US" sz="1700" u="sng"/>
              <a:t>分母が一部異なる</a:t>
            </a:r>
            <a:r>
              <a:rPr lang="ja-JP" altLang="en-US" sz="1700"/>
              <a:t>ことは無いか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700" dirty="0"/>
              <a:t>N</a:t>
            </a:r>
            <a:r>
              <a:rPr lang="ja-JP" altLang="en-US" sz="1700"/>
              <a:t>または割合数値の</a:t>
            </a:r>
            <a:r>
              <a:rPr lang="ja-JP" altLang="en-US" sz="1700" u="sng"/>
              <a:t>記載ミス</a:t>
            </a:r>
            <a:r>
              <a:rPr lang="ja-JP" altLang="en-US" sz="1700"/>
              <a:t>は、十分少ないか</a:t>
            </a:r>
            <a:r>
              <a:rPr lang="en-US" altLang="ja-JP" sz="1700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700"/>
              <a:t>そもそも</a:t>
            </a:r>
            <a:r>
              <a:rPr kumimoji="1" lang="ja-JP" altLang="en-US" sz="1700" u="sng"/>
              <a:t>でたらめな数</a:t>
            </a:r>
            <a:r>
              <a:rPr kumimoji="1" lang="ja-JP" altLang="en-US" sz="1700"/>
              <a:t>を記載していないか</a:t>
            </a:r>
            <a:r>
              <a:rPr kumimoji="1"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サンプルサイズ</a:t>
            </a:r>
            <a:r>
              <a:rPr kumimoji="1" lang="en-US" altLang="ja-JP" sz="1700" dirty="0"/>
              <a:t>N</a:t>
            </a:r>
            <a:r>
              <a:rPr kumimoji="1" lang="ja-JP" altLang="en-US" sz="1700"/>
              <a:t>が</a:t>
            </a:r>
            <a:r>
              <a:rPr kumimoji="1" lang="ja-JP" altLang="en-US" sz="1700" u="sng"/>
              <a:t>過小</a:t>
            </a:r>
            <a:r>
              <a:rPr kumimoji="1" lang="ja-JP" altLang="en-US" sz="1700"/>
              <a:t>でないか</a:t>
            </a:r>
            <a:r>
              <a:rPr lang="en-US" altLang="ja-JP" sz="1700" dirty="0"/>
              <a:t>?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の引数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/>
              <a:t>-g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-y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整数分子を持ちうる割合の個数」をフィルタリング指定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-D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シアン色で、割り算の式と小数点以下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分子の候補となる値の区間範囲を出力する指定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b="1" dirty="0"/>
              <a:t>-Q</a:t>
            </a:r>
            <a:r>
              <a:rPr lang="en-US" altLang="ja-JP" sz="2000" dirty="0"/>
              <a:t> </a:t>
            </a:r>
            <a:r>
              <a:rPr lang="ja-JP" altLang="en-US" sz="2000"/>
              <a:t> ← 分子の候補をコンマ区切りで並べることで出力が簡便に。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残りの引数の値が百分率であることの指定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num [num] .. [num]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2000" dirty="0"/>
              <a:t>(</a:t>
            </a:r>
            <a:r>
              <a:rPr lang="ja-JP" altLang="en-US" sz="2000"/>
              <a:t>主要な入力値</a:t>
            </a:r>
            <a:r>
              <a:rPr lang="en-US" altLang="ja-JP" sz="2000" dirty="0"/>
              <a:t>)</a:t>
            </a:r>
          </a:p>
          <a:p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/>
            <a:r>
              <a:rPr lang="en-US" altLang="ja-JP" sz="2000" dirty="0"/>
              <a:t>-f </a:t>
            </a:r>
            <a:r>
              <a:rPr lang="ja-JP" altLang="en-US" sz="2000"/>
              <a:t> により</a:t>
            </a:r>
            <a:r>
              <a:rPr lang="ja-JP" altLang="en-US" sz="2000" b="1"/>
              <a:t>切り捨て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en-US" altLang="ja-JP" sz="2000" dirty="0"/>
              <a:t>-c </a:t>
            </a:r>
            <a:r>
              <a:rPr lang="ja-JP" altLang="en-US" sz="2000"/>
              <a:t>により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ja-JP" altLang="en-US" sz="2000"/>
              <a:t>上記のような </a:t>
            </a:r>
            <a:r>
              <a:rPr lang="en-US" altLang="ja-JP" sz="2000" dirty="0"/>
              <a:t>–f</a:t>
            </a:r>
            <a:r>
              <a:rPr lang="ja-JP" altLang="en-US" sz="2000"/>
              <a:t> も </a:t>
            </a:r>
            <a:r>
              <a:rPr lang="en-US" altLang="ja-JP" sz="2000" dirty="0"/>
              <a:t>-c</a:t>
            </a:r>
            <a:r>
              <a:rPr lang="ja-JP" altLang="en-US" sz="2000"/>
              <a:t> も無ければ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pPr marL="0" indent="0">
              <a:buNone/>
            </a:pPr>
            <a:r>
              <a:rPr lang="ja-JP" altLang="en-US" sz="1900"/>
              <a:t>  </a:t>
            </a:r>
            <a:r>
              <a:rPr lang="en-US" altLang="ja-JP" sz="1900" dirty="0"/>
              <a:t>※</a:t>
            </a:r>
            <a:r>
              <a:rPr lang="ja-JP" altLang="en-US" sz="1900"/>
              <a:t> 出力に関わるオプションは英語大文字を採用した。</a:t>
            </a:r>
            <a:endParaRPr lang="en-US" altLang="ja-JP" sz="19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" y="1825625"/>
            <a:ext cx="815259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u="sng"/>
              <a:t>出力各行は、多数の列でタブ区切りで構成される</a:t>
            </a:r>
            <a:r>
              <a:rPr kumimoji="1" lang="ja-JP" altLang="en-US"/>
              <a:t>。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 D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endParaRPr kumimoji="1" lang="en-US" altLang="ja-JP" dirty="0"/>
          </a:p>
          <a:p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与えた近似値の内、次を充足する個数</a:t>
            </a:r>
            <a:r>
              <a:rPr lang="en-US" altLang="ja-JP" dirty="0"/>
              <a:t>:</a:t>
            </a:r>
            <a:br>
              <a:rPr lang="en-US" altLang="ja-JP" dirty="0"/>
            </a:br>
            <a:r>
              <a:rPr lang="ja-JP" altLang="en-US"/>
              <a:t> 「</a:t>
            </a:r>
            <a:r>
              <a:rPr lang="en-US" altLang="ja-JP" dirty="0"/>
              <a:t>D</a:t>
            </a:r>
            <a:r>
              <a:rPr lang="ja-JP" altLang="en-US"/>
              <a:t>を分母として、分子を整数にすることが可能」</a:t>
            </a:r>
            <a:br>
              <a:rPr lang="en-US" altLang="ja-JP" dirty="0"/>
            </a:br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: </a:t>
            </a:r>
          </a:p>
          <a:p>
            <a:pPr lvl="1"/>
            <a:r>
              <a:rPr kumimoji="1" lang="ja-JP" altLang="en-US"/>
              <a:t>候補となる分数を表す、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pPr lvl="1"/>
            <a:r>
              <a:rPr lang="ja-JP" altLang="en-US"/>
              <a:t>分子のとりうる値の、</a:t>
            </a:r>
            <a:r>
              <a:rPr lang="ja-JP" altLang="en-US" b="1"/>
              <a:t>整数に限らない実数の区間</a:t>
            </a:r>
            <a:r>
              <a:rPr lang="ja-JP" altLang="en-US"/>
              <a:t>の表示。</a:t>
            </a:r>
            <a:endParaRPr lang="en-US" altLang="ja-JP" dirty="0"/>
          </a:p>
          <a:p>
            <a:pPr lvl="1"/>
            <a:r>
              <a:rPr lang="ja-JP" altLang="en-US"/>
              <a:t>分子になりうる数</a:t>
            </a:r>
            <a:r>
              <a:rPr lang="en-US" altLang="ja-JP" dirty="0"/>
              <a:t>(</a:t>
            </a:r>
            <a:r>
              <a:rPr lang="ja-JP" altLang="en-US"/>
              <a:t>コンマ区切りで短く</a:t>
            </a:r>
            <a:r>
              <a:rPr lang="en-US" altLang="ja-JP" dirty="0"/>
              <a:t>)</a:t>
            </a:r>
            <a:r>
              <a:rPr lang="ja-JP" altLang="en-US"/>
              <a:t>全て。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出力は、</a:t>
            </a:r>
            <a:r>
              <a:rPr kumimoji="1" lang="en-US" altLang="ja-JP" u="sng" dirty="0"/>
              <a:t>ANSI</a:t>
            </a:r>
            <a:r>
              <a:rPr kumimoji="1" lang="ja-JP" altLang="en-US" u="sng"/>
              <a:t>カラー付きのテキスト形式である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r>
              <a:rPr lang="ja-JP" altLang="en-US"/>
              <a:t>別コマンド 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で着色は除去可能。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/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/>
              <a:t>expandtab</a:t>
            </a:r>
            <a:r>
              <a:rPr kumimoji="1" lang="ja-JP" altLang="en-US"/>
              <a:t> も便利。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出力の色を無くす </a:t>
            </a:r>
            <a:r>
              <a:rPr lang="en-US" altLang="ja-JP" dirty="0" err="1"/>
              <a:t>colorplus</a:t>
            </a:r>
            <a:r>
              <a:rPr lang="en-US" altLang="ja-JP" dirty="0"/>
              <a:t> -0 </a:t>
            </a:r>
            <a:r>
              <a:rPr lang="ja-JP" altLang="en-US"/>
              <a:t> 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なお、古くからあるテキストビューアの </a:t>
            </a:r>
            <a:r>
              <a:rPr lang="en-US" altLang="ja-JP" dirty="0"/>
              <a:t>less </a:t>
            </a:r>
            <a:r>
              <a:rPr lang="ja-JP" altLang="en-US"/>
              <a:t>は</a:t>
            </a:r>
            <a:br>
              <a:rPr lang="en-US" altLang="ja-JP" dirty="0"/>
            </a:br>
            <a:r>
              <a:rPr lang="ja-JP" altLang="en-US" u="sng"/>
              <a:t>使いこなしている</a:t>
            </a:r>
            <a:r>
              <a:rPr lang="ja-JP" altLang="en-US"/>
              <a:t>ことを前提とする。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の完成度について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</a:t>
            </a:r>
            <a:r>
              <a:rPr lang="ja-JP" altLang="en-US"/>
              <a:t>作成の</a:t>
            </a:r>
            <a:r>
              <a:rPr kumimoji="1" lang="ja-JP" altLang="en-US"/>
              <a:t>プログラムについて、重大なバグを最近発見。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プログラムをほぼ全部リファクタをして点検。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さらに新たな機能をオプションの形で追加。出力表の形式も何度も形を変えて、見やすくした。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手を新たに加えた部分は、再度ほぼ全部リファクタして点検する必要はありそう。新しい機能を加えると、それ以外の関係する古い機能に対して、バグを見つけることがある。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言語に移植したい。そして、もっと数理的な思いつきを容易に検証できるような状態にしたい。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  <a:effectLst>
            <a:softEdge rad="162530"/>
          </a:effectLst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461A06-446A-0EE1-2A1A-9630B48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46293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FC556-52E8-3BD4-863C-0F469BC8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7C276E-44DC-93FE-9AEE-F76578C1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1722"/>
            <a:ext cx="7772400" cy="48702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0C7AC8-72D8-E52E-10F3-2E7A470CE433}"/>
              </a:ext>
            </a:extLst>
          </p:cNvPr>
          <p:cNvSpPr txBox="1"/>
          <p:nvPr/>
        </p:nvSpPr>
        <p:spPr>
          <a:xfrm>
            <a:off x="442762" y="1106905"/>
            <a:ext cx="81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2.0% 13.5% 21.6%</a:t>
            </a:r>
            <a:r>
              <a:rPr kumimoji="1" lang="ja-JP" altLang="en-US"/>
              <a:t> の</a:t>
            </a:r>
            <a:r>
              <a:rPr kumimoji="1" lang="en-US" altLang="ja-JP" dirty="0"/>
              <a:t>3</a:t>
            </a:r>
            <a:r>
              <a:rPr kumimoji="1" lang="ja-JP" altLang="en-US"/>
              <a:t>個の近似値が与えられた場合に、分母が</a:t>
            </a:r>
            <a:r>
              <a:rPr kumimoji="1" lang="en-US" altLang="ja-JP" dirty="0"/>
              <a:t>150</a:t>
            </a:r>
            <a:r>
              <a:rPr kumimoji="1" lang="ja-JP" altLang="en-US"/>
              <a:t>以下で</a:t>
            </a:r>
            <a:br>
              <a:rPr kumimoji="1" lang="en-US" altLang="ja-JP" dirty="0"/>
            </a:br>
            <a:r>
              <a:rPr kumimoji="1" lang="ja-JP" altLang="en-US"/>
              <a:t>これらの割合を実現するものを探索した例。</a:t>
            </a:r>
          </a:p>
        </p:txBody>
      </p:sp>
    </p:spTree>
    <p:extLst>
      <p:ext uri="{BB962C8B-B14F-4D97-AF65-F5344CB8AC3E}">
        <p14:creationId xmlns:p14="http://schemas.microsoft.com/office/powerpoint/2010/main" val="158013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  <a:effectLst>
            <a:softEdge rad="161875"/>
          </a:effectLst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  <a:effectLst>
            <a:softEdge rad="94366"/>
          </a:effectLst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で計算してみると、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人のデータが</a:t>
            </a:r>
            <a:endParaRPr kumimoji="1" lang="en-US" altLang="ja-JP" dirty="0"/>
          </a:p>
          <a:p>
            <a:r>
              <a:rPr kumimoji="1" lang="ja-JP" altLang="en-US"/>
              <a:t>混在しているように見える。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</a:t>
            </a:r>
            <a:r>
              <a:rPr kumimoji="1" lang="en-US" altLang="ja-JP" dirty="0"/>
              <a:t>4</a:t>
            </a:r>
            <a:r>
              <a:rPr kumimoji="1" lang="ja-JP" altLang="en-US"/>
              <a:t>個は</a:t>
            </a:r>
            <a:r>
              <a:rPr kumimoji="1" lang="ja-JP" altLang="en-US" u="sng"/>
              <a:t>各最小値だけが解となった不思議さ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切り捨てと四捨五入の混在。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</a:t>
            </a:r>
            <a:r>
              <a:rPr lang="en-US" altLang="ja-JP" dirty="0"/>
              <a:t>(</a:t>
            </a: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lang="en-US" altLang="ja-JP" u="sng" dirty="0"/>
              <a:t>0.45</a:t>
            </a:r>
            <a:r>
              <a:rPr lang="ja-JP" altLang="en-US"/>
              <a:t> →</a:t>
            </a:r>
            <a:r>
              <a:rPr lang="en-US" altLang="ja-JP" dirty="0"/>
              <a:t> 0.5</a:t>
            </a:r>
            <a:r>
              <a:rPr lang="ja-JP" altLang="en-US"/>
              <a:t> → </a:t>
            </a:r>
            <a:r>
              <a:rPr lang="en-US" altLang="ja-JP" u="sng" dirty="0"/>
              <a:t>1</a:t>
            </a:r>
            <a:r>
              <a:rPr lang="en-US" altLang="ja-JP" dirty="0"/>
              <a:t> )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20000"/>
              </a:lnSpc>
              <a:buNone/>
            </a:pPr>
            <a:r>
              <a:rPr lang="ja-JP" altLang="en-US"/>
              <a:t>他、ある資料で不具合が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何か研究が出来るかも知れない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  <a:effectLst>
            <a:softEdge rad="73705"/>
          </a:effectLst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2519" y="4200251"/>
            <a:ext cx="3532722" cy="2338662"/>
          </a:xfrm>
          <a:prstGeom prst="rect">
            <a:avLst/>
          </a:prstGeom>
          <a:effectLst>
            <a:softEdge rad="46746"/>
          </a:effectLst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  <a:effectLst>
            <a:softEdge rad="90992"/>
          </a:effectLst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" y="1106905"/>
            <a:ext cx="8739739" cy="5496026"/>
          </a:xfrm>
          <a:solidFill>
            <a:schemeClr val="accent5">
              <a:lumMod val="20000"/>
              <a:lumOff val="80000"/>
            </a:schemeClr>
          </a:solidFill>
          <a:effectLst>
            <a:softEdge rad="111303"/>
          </a:effectLst>
        </p:spPr>
        <p:txBody>
          <a:bodyPr lIns="251999" tIns="251999" rIns="251999" bIns="251999"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x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x</a:t>
            </a:r>
            <a:r>
              <a:rPr lang="ja-JP" altLang="en-US"/>
              <a:t>の近似前の数は、丸め方で異なる区間となる。</a:t>
            </a:r>
            <a:endParaRPr lang="en-US" altLang="ja-JP" dirty="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</a:t>
            </a:r>
            <a:r>
              <a:rPr lang="ja-JP" altLang="en-US"/>
              <a:t> </a:t>
            </a:r>
            <a:r>
              <a:rPr lang="en-US" altLang="ja-JP" dirty="0"/>
              <a:t>x , x + 0.1</a:t>
            </a:r>
            <a:r>
              <a:rPr lang="en-US" altLang="ja-JP" b="1" baseline="30000" dirty="0"/>
              <a:t>d</a:t>
            </a:r>
            <a:r>
              <a:rPr lang="ja-JP" altLang="en-US" b="1" baseline="30000"/>
              <a:t> </a:t>
            </a:r>
            <a:r>
              <a:rPr lang="en-US" altLang="ja-JP" dirty="0"/>
              <a:t>)  : </a:t>
            </a:r>
            <a:r>
              <a:rPr lang="ja-JP" altLang="en-US" b="1"/>
              <a:t>切り捨て </a:t>
            </a:r>
            <a:r>
              <a:rPr lang="en-US" altLang="ja-JP" dirty="0"/>
              <a:t>—</a:t>
            </a:r>
            <a:r>
              <a:rPr lang="ja-JP" altLang="en-US"/>
              <a:t> 左は閉端、右は開端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</a:t>
            </a:r>
            <a:r>
              <a:rPr lang="ja-JP" altLang="en-US"/>
              <a:t> </a:t>
            </a:r>
            <a:r>
              <a:rPr lang="en-US" altLang="ja-JP" dirty="0"/>
              <a:t>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</a:t>
            </a:r>
            <a:r>
              <a:rPr lang="ja-JP" altLang="en-US"/>
              <a:t> </a:t>
            </a:r>
            <a:r>
              <a:rPr lang="en-US" altLang="ja-JP" dirty="0"/>
              <a:t>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 b="1"/>
              <a:t>切り上げ  </a:t>
            </a:r>
            <a:r>
              <a:rPr lang="en-US" altLang="ja-JP" dirty="0"/>
              <a:t>—</a:t>
            </a:r>
            <a:r>
              <a:rPr lang="ja-JP" altLang="en-US"/>
              <a:t> 左は開端、右は閉端</a:t>
            </a:r>
            <a:endParaRPr lang="ja-JP" altLang="en-US" b="1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b="1" dirty="0">
                <a:solidFill>
                  <a:srgbClr val="C00000"/>
                </a:solidFill>
              </a:rPr>
              <a:t>(#) </a:t>
            </a:r>
            <a:r>
              <a:rPr lang="en-US" altLang="ja-JP" dirty="0"/>
              <a:t>: (</a:t>
            </a:r>
            <a:r>
              <a:rPr lang="ja-JP" altLang="en-US"/>
              <a:t>単純な</a:t>
            </a:r>
            <a:r>
              <a:rPr lang="en-US" altLang="ja-JP" dirty="0"/>
              <a:t>1</a:t>
            </a:r>
            <a:r>
              <a:rPr lang="ja-JP" altLang="en-US"/>
              <a:t>回だけの</a:t>
            </a:r>
            <a:r>
              <a:rPr lang="en-US" altLang="ja-JP" dirty="0"/>
              <a:t>)</a:t>
            </a:r>
            <a:r>
              <a:rPr lang="ja-JP" altLang="en-US" b="1"/>
              <a:t>四捨五入</a:t>
            </a:r>
            <a:endParaRPr lang="en-US" altLang="ja-JP" b="1" dirty="0">
              <a:solidFill>
                <a:srgbClr val="C00000"/>
              </a:solidFill>
            </a:endParaRPr>
          </a:p>
          <a:p>
            <a:pPr lvl="1"/>
            <a:r>
              <a:rPr lang="en-US" altLang="ja-JP" dirty="0"/>
              <a:t>[x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en-US" altLang="ja-JP" b="1" dirty="0"/>
              <a:t>2</a:t>
            </a:r>
            <a:r>
              <a:rPr lang="ja-JP" altLang="en-US" b="1"/>
              <a:t>回目の四捨五入で</a:t>
            </a:r>
            <a:r>
              <a:rPr lang="en-US" altLang="ja-JP" b="1" dirty="0"/>
              <a:t>1</a:t>
            </a:r>
            <a:r>
              <a:rPr lang="ja-JP" altLang="en-US" b="1"/>
              <a:t>桁縮めた場合</a:t>
            </a:r>
            <a:endParaRPr lang="en-US" altLang="ja-JP" b="1" dirty="0"/>
          </a:p>
          <a:p>
            <a:pPr lvl="1"/>
            <a:r>
              <a:rPr lang="ja-JP" altLang="en-US" b="1">
                <a:solidFill>
                  <a:srgbClr val="C00000"/>
                </a:solidFill>
              </a:rPr>
              <a:t>偶数丸め</a:t>
            </a:r>
            <a:r>
              <a:rPr lang="ja-JP" altLang="en-US">
                <a:solidFill>
                  <a:srgbClr val="C00000"/>
                </a:solidFill>
              </a:rPr>
              <a:t>の場合、</a:t>
            </a:r>
            <a:r>
              <a:rPr lang="en-US" altLang="ja-JP" dirty="0">
                <a:solidFill>
                  <a:srgbClr val="C00000"/>
                </a:solidFill>
              </a:rPr>
              <a:t>x</a:t>
            </a:r>
            <a:r>
              <a:rPr lang="ja-JP" altLang="en-US">
                <a:solidFill>
                  <a:srgbClr val="C00000"/>
                </a:solidFill>
              </a:rPr>
              <a:t>の最下位の偶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奇により区間</a:t>
            </a:r>
            <a:r>
              <a:rPr lang="en-US" altLang="ja-JP" dirty="0">
                <a:solidFill>
                  <a:srgbClr val="C00000"/>
                </a:solidFill>
              </a:rPr>
              <a:t>(#)</a:t>
            </a:r>
            <a:r>
              <a:rPr lang="ja-JP" altLang="en-US">
                <a:solidFill>
                  <a:srgbClr val="C00000"/>
                </a:solidFill>
              </a:rPr>
              <a:t>を閉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開に変える。</a:t>
            </a:r>
            <a:endParaRPr lang="en-US" altLang="ja-JP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</a:t>
            </a:r>
            <a:r>
              <a:rPr lang="en-US" altLang="ja-JP" dirty="0"/>
              <a:t> D=1,2,3,… 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/>
              <a:t>その</a:t>
            </a:r>
            <a:r>
              <a:rPr lang="ja-JP" altLang="en-US" u="sng"/>
              <a:t>区間に</a:t>
            </a:r>
            <a:r>
              <a:rPr lang="en-US" altLang="ja-JP" u="sng" dirty="0"/>
              <a:t>D</a:t>
            </a:r>
            <a:r>
              <a:rPr lang="ja-JP" altLang="en-US" u="sng"/>
              <a:t>を乗算</a:t>
            </a:r>
            <a:r>
              <a:rPr lang="ja-JP" altLang="en-US"/>
              <a:t>。その区間に含まれる整数</a:t>
            </a:r>
            <a:r>
              <a:rPr lang="en-US" altLang="ja-JP" dirty="0"/>
              <a:t>N</a:t>
            </a:r>
            <a:r>
              <a:rPr lang="ja-JP" altLang="en-US"/>
              <a:t>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進数を意識して計算すること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進小数で計算すると誤差が発生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与えた</a:t>
            </a:r>
            <a:r>
              <a:rPr lang="ja-JP" altLang="en-US" u="sng"/>
              <a:t>全ての</a:t>
            </a:r>
            <a:r>
              <a:rPr lang="ja-JP" altLang="en-US"/>
              <a:t>割合の近似値に対して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D=1,2,3,… </a:t>
            </a:r>
            <a:r>
              <a:rPr lang="ja-JP" altLang="en-US"/>
              <a:t>のそれぞれに対して、分子の候補</a:t>
            </a:r>
            <a:r>
              <a:rPr lang="en-US" altLang="ja-JP" dirty="0"/>
              <a:t>N</a:t>
            </a:r>
            <a:r>
              <a:rPr lang="ja-JP" altLang="en-US"/>
              <a:t>が存在するか</a:t>
            </a:r>
            <a:r>
              <a:rPr lang="en-US" altLang="ja-JP" dirty="0"/>
              <a:t>?</a:t>
            </a:r>
          </a:p>
          <a:p>
            <a:pPr lvl="1"/>
            <a:r>
              <a:rPr lang="ja-JP" altLang="en-US"/>
              <a:t>このことを分かりやすく、途中の計算結果も含めて表示。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en-US" altLang="ja-JP" sz="2000" dirty="0"/>
              <a:t>(</a:t>
            </a:r>
            <a:r>
              <a:rPr lang="ja-JP" altLang="en-US" sz="2000"/>
              <a:t>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r>
              <a:rPr lang="en-US" altLang="ja-JP" sz="2000" dirty="0"/>
              <a:t>)</a:t>
            </a:r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結果視認性の確保のため、色</a:t>
            </a:r>
            <a:r>
              <a:rPr lang="en-US" altLang="ja-JP" dirty="0"/>
              <a:t>(ANSI</a:t>
            </a:r>
            <a:r>
              <a:rPr lang="ja-JP" altLang="en-US"/>
              <a:t>カラー</a:t>
            </a:r>
            <a:r>
              <a:rPr lang="en-US" altLang="ja-JP" dirty="0"/>
              <a:t>)</a:t>
            </a:r>
            <a:r>
              <a:rPr lang="ja-JP" altLang="en-US"/>
              <a:t>を多用。</a:t>
            </a:r>
            <a:endParaRPr lang="en-US" altLang="ja-JP" dirty="0"/>
          </a:p>
          <a:p>
            <a:r>
              <a:rPr lang="ja-JP" altLang="en-US"/>
              <a:t>コマンドラインで使うことを前提とする</a:t>
            </a:r>
            <a:endParaRPr lang="en-US" altLang="ja-JP" dirty="0"/>
          </a:p>
          <a:p>
            <a:pPr lvl="1"/>
            <a:r>
              <a:rPr lang="ja-JP" altLang="en-US"/>
              <a:t>なお、</a:t>
            </a:r>
            <a:r>
              <a:rPr lang="en-US" altLang="ja-JP" dirty="0"/>
              <a:t> JavaScript + HTML</a:t>
            </a:r>
            <a:r>
              <a:rPr lang="ja-JP" altLang="en-US"/>
              <a:t>も検討したが、未着手。</a:t>
            </a:r>
            <a:endParaRPr lang="en-US" altLang="ja-JP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/>
              <a:t>必ずしも、平易なプログラムでは無い。</a:t>
            </a:r>
            <a:endParaRPr lang="en-US" altLang="ja-JP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知っている各種ソフトを比較する意図が無いと、このページはあまり役に立たないであろう。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71" y="1321299"/>
            <a:ext cx="8427025" cy="2634449"/>
          </a:xfrm>
          <a:solidFill>
            <a:srgbClr val="F8F8CA"/>
          </a:solidFill>
          <a:effectLst>
            <a:softEdge rad="118725"/>
          </a:effectLst>
        </p:spPr>
        <p:txBody>
          <a:bodyPr wrap="square" lIns="251999" tIns="216000" rIns="251999" bIns="216000">
            <a:sp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defnomfind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4411911"/>
            <a:ext cx="8890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2618</TotalTime>
  <Words>2782</Words>
  <Application>Microsoft Macintosh PowerPoint</Application>
  <PresentationFormat>画面に合わせる (4:3)</PresentationFormat>
  <Paragraphs>205</Paragraphs>
  <Slides>29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游ゴシック</vt:lpstr>
      <vt:lpstr>Arial</vt:lpstr>
      <vt:lpstr>Calibri</vt:lpstr>
      <vt:lpstr>Calibri Light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コマンドdenomfindの引数</vt:lpstr>
      <vt:lpstr>コマンドdenomfindの出力形式</vt:lpstr>
      <vt:lpstr>denomfind  以外に使うプログラム</vt:lpstr>
      <vt:lpstr>コマンドdenomfindの完成度について</vt:lpstr>
      <vt:lpstr>3. コマンドの実行例</vt:lpstr>
      <vt:lpstr>コマンドの使用例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49</cp:revision>
  <cp:lastPrinted>2022-10-14T09:16:59Z</cp:lastPrinted>
  <dcterms:created xsi:type="dcterms:W3CDTF">2022-10-12T13:00:37Z</dcterms:created>
  <dcterms:modified xsi:type="dcterms:W3CDTF">2022-10-14T11:24:32Z</dcterms:modified>
</cp:coreProperties>
</file>